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09"/>
  </p:notesMasterIdLst>
  <p:handoutMasterIdLst>
    <p:handoutMasterId r:id="rId110"/>
  </p:handoutMasterIdLst>
  <p:sldIdLst>
    <p:sldId id="1023" r:id="rId16"/>
    <p:sldId id="1022" r:id="rId17"/>
    <p:sldId id="872" r:id="rId18"/>
    <p:sldId id="902" r:id="rId19"/>
    <p:sldId id="903" r:id="rId20"/>
    <p:sldId id="904" r:id="rId21"/>
    <p:sldId id="905" r:id="rId22"/>
    <p:sldId id="906" r:id="rId23"/>
    <p:sldId id="908" r:id="rId24"/>
    <p:sldId id="913" r:id="rId25"/>
    <p:sldId id="914" r:id="rId26"/>
    <p:sldId id="1035" r:id="rId27"/>
    <p:sldId id="916" r:id="rId28"/>
    <p:sldId id="917" r:id="rId29"/>
    <p:sldId id="1034" r:id="rId30"/>
    <p:sldId id="925" r:id="rId31"/>
    <p:sldId id="1036" r:id="rId32"/>
    <p:sldId id="1040" r:id="rId33"/>
    <p:sldId id="863" r:id="rId34"/>
    <p:sldId id="864" r:id="rId35"/>
    <p:sldId id="867" r:id="rId36"/>
    <p:sldId id="1024" r:id="rId37"/>
    <p:sldId id="868" r:id="rId38"/>
    <p:sldId id="1038" r:id="rId39"/>
    <p:sldId id="1039" r:id="rId40"/>
    <p:sldId id="1025" r:id="rId41"/>
    <p:sldId id="1026" r:id="rId42"/>
    <p:sldId id="1029" r:id="rId43"/>
    <p:sldId id="1030" r:id="rId44"/>
    <p:sldId id="1031" r:id="rId45"/>
    <p:sldId id="1032" r:id="rId46"/>
    <p:sldId id="1033" r:id="rId47"/>
    <p:sldId id="1041" r:id="rId48"/>
    <p:sldId id="865" r:id="rId49"/>
    <p:sldId id="869" r:id="rId50"/>
    <p:sldId id="870" r:id="rId51"/>
    <p:sldId id="1005" r:id="rId52"/>
    <p:sldId id="922" r:id="rId53"/>
    <p:sldId id="1043" r:id="rId54"/>
    <p:sldId id="943" r:id="rId55"/>
    <p:sldId id="944" r:id="rId56"/>
    <p:sldId id="945" r:id="rId57"/>
    <p:sldId id="1042" r:id="rId58"/>
    <p:sldId id="948" r:id="rId59"/>
    <p:sldId id="949" r:id="rId60"/>
    <p:sldId id="950" r:id="rId61"/>
    <p:sldId id="951" r:id="rId62"/>
    <p:sldId id="1046" r:id="rId63"/>
    <p:sldId id="952" r:id="rId64"/>
    <p:sldId id="953" r:id="rId65"/>
    <p:sldId id="956" r:id="rId66"/>
    <p:sldId id="957" r:id="rId67"/>
    <p:sldId id="958" r:id="rId68"/>
    <p:sldId id="924" r:id="rId69"/>
    <p:sldId id="975" r:id="rId70"/>
    <p:sldId id="980" r:id="rId71"/>
    <p:sldId id="977" r:id="rId72"/>
    <p:sldId id="978" r:id="rId73"/>
    <p:sldId id="1044" r:id="rId74"/>
    <p:sldId id="988" r:id="rId75"/>
    <p:sldId id="995" r:id="rId76"/>
    <p:sldId id="987" r:id="rId77"/>
    <p:sldId id="989" r:id="rId78"/>
    <p:sldId id="990" r:id="rId79"/>
    <p:sldId id="959" r:id="rId80"/>
    <p:sldId id="961" r:id="rId81"/>
    <p:sldId id="962" r:id="rId82"/>
    <p:sldId id="963" r:id="rId83"/>
    <p:sldId id="1045" r:id="rId84"/>
    <p:sldId id="971" r:id="rId85"/>
    <p:sldId id="972" r:id="rId86"/>
    <p:sldId id="973" r:id="rId87"/>
    <p:sldId id="920" r:id="rId88"/>
    <p:sldId id="1014" r:id="rId89"/>
    <p:sldId id="1018" r:id="rId90"/>
    <p:sldId id="1015" r:id="rId91"/>
    <p:sldId id="1016" r:id="rId92"/>
    <p:sldId id="1017" r:id="rId93"/>
    <p:sldId id="1019" r:id="rId94"/>
    <p:sldId id="1048" r:id="rId95"/>
    <p:sldId id="1047" r:id="rId96"/>
    <p:sldId id="994" r:id="rId97"/>
    <p:sldId id="996" r:id="rId98"/>
    <p:sldId id="1006" r:id="rId99"/>
    <p:sldId id="1007" r:id="rId100"/>
    <p:sldId id="1008" r:id="rId101"/>
    <p:sldId id="1009" r:id="rId102"/>
    <p:sldId id="1010" r:id="rId103"/>
    <p:sldId id="1011" r:id="rId104"/>
    <p:sldId id="1012" r:id="rId105"/>
    <p:sldId id="921" r:id="rId106"/>
    <p:sldId id="928" r:id="rId107"/>
    <p:sldId id="938" r:id="rId108"/>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context" id="{4BF3C7A8-2817-DE42-8E26-0BEAF07E47A9}">
          <p14:sldIdLst>
            <p14:sldId id="872"/>
            <p14:sldId id="902"/>
            <p14:sldId id="903"/>
            <p14:sldId id="904"/>
            <p14:sldId id="905"/>
            <p14:sldId id="906"/>
            <p14:sldId id="908"/>
            <p14:sldId id="913"/>
            <p14:sldId id="914"/>
            <p14:sldId id="1035"/>
            <p14:sldId id="916"/>
            <p14:sldId id="917"/>
            <p14:sldId id="1034"/>
            <p14:sldId id="925"/>
            <p14:sldId id="1036"/>
          </p14:sldIdLst>
        </p14:section>
        <p14:section name="GEMOC" id="{6B56E7E5-AFC3-5648-B899-6C766DFF15E5}">
          <p14:sldIdLst>
            <p14:sldId id="1040"/>
            <p14:sldId id="863"/>
            <p14:sldId id="864"/>
            <p14:sldId id="867"/>
            <p14:sldId id="1024"/>
            <p14:sldId id="868"/>
            <p14:sldId id="1038"/>
            <p14:sldId id="1039"/>
            <p14:sldId id="1025"/>
            <p14:sldId id="1026"/>
            <p14:sldId id="1029"/>
            <p14:sldId id="1030"/>
            <p14:sldId id="1031"/>
            <p14:sldId id="1032"/>
            <p14:sldId id="1033"/>
          </p14:sldIdLst>
        </p14:section>
        <p14:section name="Tutorial (Model Execution)" id="{C5FA9747-CBEF-3144-9779-4FF1C1A4D422}">
          <p14:sldIdLst>
            <p14:sldId id="1041"/>
            <p14:sldId id="865"/>
            <p14:sldId id="869"/>
            <p14:sldId id="870"/>
            <p14:sldId id="1005"/>
          </p14:sldIdLst>
        </p14:section>
        <p14:section name="Part 1: Model Execution" id="{AAC22D50-D300-3547-A505-20652D013F3C}">
          <p14:sldIdLst>
            <p14:sldId id="922"/>
            <p14:sldId id="1043"/>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 name="MontiArc" id="{C90B356C-D86B-D04F-91AE-1EB736D79B34}">
          <p14:sldIdLst>
            <p14:sldId id="1006"/>
            <p14:sldId id="1007"/>
            <p14:sldId id="1008"/>
            <p14:sldId id="1009"/>
            <p14:sldId id="1010"/>
            <p14:sldId id="1011"/>
            <p14:sldId id="1012"/>
            <p14:sldId id="921"/>
            <p14:sldId id="928"/>
            <p14:sldId id="9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1" autoAdjust="0"/>
    <p:restoredTop sz="91304" autoAdjust="0"/>
  </p:normalViewPr>
  <p:slideViewPr>
    <p:cSldViewPr snapToObjects="1" showGuides="1">
      <p:cViewPr>
        <p:scale>
          <a:sx n="130" d="100"/>
          <a:sy n="130" d="100"/>
        </p:scale>
        <p:origin x="576" y="400"/>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handoutMaster" Target="handoutMasters/handoutMaster1.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commentAuthors" Target="commentAuthors.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07/06/2017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07/06/2017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56</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80</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85</a:t>
            </a:fld>
            <a:endParaRPr lang="fr-FR"/>
          </a:p>
        </p:txBody>
      </p:sp>
    </p:spTree>
    <p:extLst>
      <p:ext uri="{BB962C8B-B14F-4D97-AF65-F5344CB8AC3E}">
        <p14:creationId xmlns:p14="http://schemas.microsoft.com/office/powerpoint/2010/main" val="210054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86</a:t>
            </a:fld>
            <a:endParaRPr lang="fr-FR"/>
          </a:p>
        </p:txBody>
      </p:sp>
    </p:spTree>
    <p:extLst>
      <p:ext uri="{BB962C8B-B14F-4D97-AF65-F5344CB8AC3E}">
        <p14:creationId xmlns:p14="http://schemas.microsoft.com/office/powerpoint/2010/main" val="308384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88</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Turing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8702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16</a:t>
            </a:fld>
            <a:endParaRPr lang="fr-FR"/>
          </a:p>
        </p:txBody>
      </p:sp>
    </p:spTree>
    <p:extLst>
      <p:ext uri="{BB962C8B-B14F-4D97-AF65-F5344CB8AC3E}">
        <p14:creationId xmlns:p14="http://schemas.microsoft.com/office/powerpoint/2010/main" val="193447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162974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19</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20</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23</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53</a:t>
            </a:fld>
            <a:endParaRPr lang="fr-FR"/>
          </a:p>
        </p:txBody>
      </p:sp>
    </p:spTree>
    <p:extLst>
      <p:ext uri="{BB962C8B-B14F-4D97-AF65-F5344CB8AC3E}">
        <p14:creationId xmlns:p14="http://schemas.microsoft.com/office/powerpoint/2010/main" val="9487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gif"/><Relationship Id="rId1" Type="http://schemas.openxmlformats.org/officeDocument/2006/relationships/slideLayout" Target="../slideLayouts/slideLayout43.xml"/><Relationship Id="rId2"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 Id="rId3" Type="http://schemas.openxmlformats.org/officeDocument/2006/relationships/image" Target="../media/image5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 Id="rId3"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png"/><Relationship Id="rId18" Type="http://schemas.openxmlformats.org/officeDocument/2006/relationships/image" Target="../media/image72.png"/><Relationship Id="rId19" Type="http://schemas.openxmlformats.org/officeDocument/2006/relationships/image" Target="../media/image73.png"/><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6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63.png"/><Relationship Id="rId10"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hyperlink" Target="https://github.com/gemoc/ICSA2017Tutorial/blob/master/readme-mcgill.md" TargetMode="External"/></Relationships>
</file>

<file path=ppt/slides/_rels/slide20.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62.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5.png"/><Relationship Id="rId3" Type="http://schemas.openxmlformats.org/officeDocument/2006/relationships/image" Target="../media/image86.jpg"/></Relationships>
</file>

<file path=ppt/slides/_rels/slide22.xml.rels><?xml version="1.0" encoding="UTF-8" standalone="yes"?>
<Relationships xmlns="http://schemas.openxmlformats.org/package/2006/relationships"><Relationship Id="rId3" Type="http://schemas.openxmlformats.org/officeDocument/2006/relationships/image" Target="../media/image88.tiff"/><Relationship Id="rId4" Type="http://schemas.openxmlformats.org/officeDocument/2006/relationships/image" Target="../media/image85.png"/><Relationship Id="rId1" Type="http://schemas.openxmlformats.org/officeDocument/2006/relationships/slideLayout" Target="../slideLayouts/slideLayout43.xml"/><Relationship Id="rId2"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88.tiff"/><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89.png"/><Relationship Id="rId1" Type="http://schemas.openxmlformats.org/officeDocument/2006/relationships/slideLayout" Target="../slideLayouts/slideLayout43.xml"/><Relationship Id="rId2" Type="http://schemas.openxmlformats.org/officeDocument/2006/relationships/image" Target="../media/image91.jp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0.png"/><Relationship Id="rId1" Type="http://schemas.openxmlformats.org/officeDocument/2006/relationships/slideLayout" Target="../slideLayouts/slideLayout43.xml"/><Relationship Id="rId2" Type="http://schemas.openxmlformats.org/officeDocument/2006/relationships/image" Target="../media/image9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94.png"/><Relationship Id="rId3"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94.png"/><Relationship Id="rId3"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png"/><Relationship Id="rId3"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97.JPG"/><Relationship Id="rId4" Type="http://schemas.openxmlformats.org/officeDocument/2006/relationships/image" Target="../media/image85.png"/><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9.tiff"/><Relationship Id="rId3" Type="http://schemas.openxmlformats.org/officeDocument/2006/relationships/hyperlink" Target="http://modeltransformation.net/tetrabox/"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0.jpeg"/><Relationship Id="rId3"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 Id="rId3" Type="http://schemas.openxmlformats.org/officeDocument/2006/relationships/image" Target="../media/image10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 Type="http://schemas.openxmlformats.org/officeDocument/2006/relationships/slideLayout" Target="../slideLayouts/slideLayout43.xml"/><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3.png"/><Relationship Id="rId3" Type="http://schemas.openxmlformats.org/officeDocument/2006/relationships/image" Target="../media/image1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8.png"/><Relationship Id="rId3" Type="http://schemas.openxmlformats.org/officeDocument/2006/relationships/image" Target="../media/image1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43.xml"/><Relationship Id="rId2" Type="http://schemas.openxmlformats.org/officeDocument/2006/relationships/image" Target="../media/image1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7.xml.rels><?xml version="1.0" encoding="UTF-8" standalone="yes"?>
<Relationships xmlns="http://schemas.openxmlformats.org/package/2006/relationships"><Relationship Id="rId11" Type="http://schemas.openxmlformats.org/officeDocument/2006/relationships/image" Target="../media/image45.jpeg"/><Relationship Id="rId12" Type="http://schemas.openxmlformats.org/officeDocument/2006/relationships/image" Target="../media/image46.pn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37.png"/><Relationship Id="rId4" Type="http://schemas.openxmlformats.org/officeDocument/2006/relationships/image" Target="../media/image38.gif"/><Relationship Id="rId5" Type="http://schemas.openxmlformats.org/officeDocument/2006/relationships/image" Target="../media/image39.jpg"/><Relationship Id="rId6" Type="http://schemas.openxmlformats.org/officeDocument/2006/relationships/image" Target="../media/image40.png"/><Relationship Id="rId7" Type="http://schemas.openxmlformats.org/officeDocument/2006/relationships/image" Target="../media/image41.jpe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1.jpg"/></Relationships>
</file>

<file path=ppt/slides/_rels/slide75.xml.rels><?xml version="1.0" encoding="UTF-8" standalone="yes"?>
<Relationships xmlns="http://schemas.openxmlformats.org/package/2006/relationships"><Relationship Id="rId3" Type="http://schemas.openxmlformats.org/officeDocument/2006/relationships/image" Target="../media/image97.JPG"/><Relationship Id="rId4" Type="http://schemas.openxmlformats.org/officeDocument/2006/relationships/image" Target="../media/image91.jpg"/><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91.jpg"/><Relationship Id="rId1" Type="http://schemas.openxmlformats.org/officeDocument/2006/relationships/slideLayout" Target="../slideLayouts/slideLayout43.xml"/><Relationship Id="rId2" Type="http://schemas.openxmlformats.org/officeDocument/2006/relationships/image" Target="../media/image1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1.jpg"/></Relationships>
</file>

<file path=ppt/slides/_rels/slide8.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eg"/><Relationship Id="rId5" Type="http://schemas.openxmlformats.org/officeDocument/2006/relationships/image" Target="../media/image50.jpg"/><Relationship Id="rId1" Type="http://schemas.openxmlformats.org/officeDocument/2006/relationships/slideLayout" Target="../slideLayouts/slideLayout43.xml"/><Relationship Id="rId2" Type="http://schemas.openxmlformats.org/officeDocument/2006/relationships/image" Target="../media/image47.png"/></Relationships>
</file>

<file path=ppt/slides/_rels/slide80.xml.rels><?xml version="1.0" encoding="UTF-8" standalone="yes"?>
<Relationships xmlns="http://schemas.openxmlformats.org/package/2006/relationships"><Relationship Id="rId3" Type="http://schemas.openxmlformats.org/officeDocument/2006/relationships/image" Target="../media/image132.tiff"/><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1.jpg"/><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0.jpeg"/><Relationship Id="rId3" Type="http://schemas.openxmlformats.org/officeDocument/2006/relationships/image" Target="../media/image10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7.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7.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573016"/>
            <a:ext cx="7486650" cy="1686271"/>
          </a:xfrm>
        </p:spPr>
        <p:txBody>
          <a:bodyPr/>
          <a:lstStyle/>
          <a:p>
            <a:r>
              <a:rPr lang="fr-FR" sz="2000" dirty="0"/>
              <a:t>Benoit Combemale (</a:t>
            </a:r>
            <a:r>
              <a:rPr lang="fr-FR" sz="2000" dirty="0" err="1"/>
              <a:t>Inria</a:t>
            </a:r>
            <a:r>
              <a:rPr lang="fr-FR" sz="2000" dirty="0"/>
              <a:t> &amp; </a:t>
            </a:r>
            <a:r>
              <a:rPr lang="fr-FR" sz="2000" dirty="0" err="1"/>
              <a:t>Univ</a:t>
            </a:r>
            <a:r>
              <a:rPr lang="fr-FR" sz="2000" dirty="0"/>
              <a:t>. Rennes 1)</a:t>
            </a:r>
          </a:p>
          <a:p>
            <a:r>
              <a:rPr lang="fr-FR" sz="1600" i="1" dirty="0" smtClean="0"/>
              <a:t>http</a:t>
            </a:r>
            <a:r>
              <a:rPr lang="fr-FR" sz="1600" i="1" dirty="0"/>
              <a:t>://</a:t>
            </a:r>
            <a:r>
              <a:rPr lang="fr-FR" sz="1600" i="1" dirty="0" err="1"/>
              <a:t>people.irisa.fr</a:t>
            </a:r>
            <a:r>
              <a:rPr lang="fr-FR" sz="1600" i="1" dirty="0"/>
              <a:t>/</a:t>
            </a:r>
            <a:r>
              <a:rPr lang="fr-FR" sz="1600" i="1" dirty="0" err="1"/>
              <a:t>Benoit.Combemale</a:t>
            </a:r>
            <a:endParaRPr lang="fr-FR" sz="1600" i="1" dirty="0"/>
          </a:p>
          <a:p>
            <a:r>
              <a:rPr lang="fr-FR" sz="1600" i="1" dirty="0" err="1"/>
              <a:t>benoit.combemale@irisa.fr</a:t>
            </a:r>
            <a:endParaRPr lang="fr-FR" sz="1600" i="1" dirty="0"/>
          </a:p>
          <a:p>
            <a:r>
              <a:rPr lang="fr-FR" sz="1600" i="1" dirty="0"/>
              <a:t>@</a:t>
            </a:r>
            <a:r>
              <a:rPr lang="fr-FR" sz="1600" i="1" dirty="0" err="1" smtClean="0"/>
              <a:t>bcombemale</a:t>
            </a:r>
            <a:endParaRPr lang="fr-FR" sz="1600" i="1" dirty="0"/>
          </a:p>
        </p:txBody>
      </p:sp>
      <p:pic>
        <p:nvPicPr>
          <p:cNvPr id="1026"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 xmlns:a14="http://schemas.microsoft.com/office/drawing/2010/main">
                <a:solidFill>
                  <a:srgbClr val="FFFFFF"/>
                </a:solidFill>
              </a14:hiddenFill>
            </a:ext>
          </a:extLst>
        </p:spPr>
      </p:pic>
      <p:pic>
        <p:nvPicPr>
          <p:cNvPr id="1029"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Image 6"/>
          <p:cNvPicPr>
            <a:picLocks noChangeAspect="1"/>
          </p:cNvPicPr>
          <p:nvPr/>
        </p:nvPicPr>
        <p:blipFill>
          <a:blip r:embed="rId6"/>
          <a:stretch>
            <a:fillRect/>
          </a:stretch>
        </p:blipFill>
        <p:spPr>
          <a:xfrm>
            <a:off x="5508106" y="6466770"/>
            <a:ext cx="831725" cy="380514"/>
          </a:xfrm>
          <a:prstGeom prst="rect">
            <a:avLst/>
          </a:prstGeom>
        </p:spPr>
      </p:pic>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3600" dirty="0" smtClean="0"/>
              <a:t>The GEMOC Studio</a:t>
            </a:r>
            <a:endParaRPr lang="en-US" sz="3600" dirty="0"/>
          </a:p>
          <a:p>
            <a:r>
              <a:rPr lang="en-US" sz="1800" i="1" dirty="0" smtClean="0"/>
              <a:t>McGill University, June 8</a:t>
            </a:r>
            <a:r>
              <a:rPr lang="en-US" sz="1800" i="1" baseline="30000" dirty="0" smtClean="0"/>
              <a:t>th</a:t>
            </a:r>
            <a:r>
              <a:rPr lang="en-US" sz="1800" i="1" dirty="0" smtClean="0"/>
              <a:t>, 2017</a:t>
            </a:r>
          </a:p>
        </p:txBody>
      </p:sp>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automatedtestinginstitute.com/home/images/stories/Too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393" y="3087576"/>
            <a:ext cx="3923079" cy="32937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10</a:t>
            </a:fld>
            <a:endParaRPr lang="en-US" dirty="0"/>
          </a:p>
        </p:txBody>
      </p:sp>
      <p:sp>
        <p:nvSpPr>
          <p:cNvPr id="5" name="Inhaltsplatzhalter 4"/>
          <p:cNvSpPr>
            <a:spLocks noGrp="1"/>
          </p:cNvSpPr>
          <p:nvPr>
            <p:ph idx="1"/>
          </p:nvPr>
        </p:nvSpPr>
        <p:spPr/>
        <p:txBody>
          <a:bodyPr/>
          <a:lstStyle/>
          <a:p>
            <a:pPr marL="361945" lvl="1"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61945" lvl="1" indent="-342900">
              <a:buFont typeface="Arial" charset="0"/>
              <a:buChar char="•"/>
            </a:pPr>
            <a:endParaRPr lang="en-US" dirty="0" smtClean="0"/>
          </a:p>
          <a:p>
            <a:pPr marL="361945" lvl="1"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61945" lvl="1" indent="-342900">
              <a:buFont typeface="Arial" charset="0"/>
              <a:buChar char="•"/>
            </a:pPr>
            <a:endParaRPr lang="en-US" b="1" dirty="0" smtClean="0"/>
          </a:p>
          <a:p>
            <a:pPr marL="361945" lvl="1" indent="-342900">
              <a:buFont typeface="Arial" charset="0"/>
              <a:buChar char="•"/>
            </a:pPr>
            <a:r>
              <a:rPr lang="en-US" b="1" dirty="0" smtClean="0"/>
              <a:t>Long </a:t>
            </a:r>
            <a:r>
              <a:rPr lang="en-US" b="1" dirty="0"/>
              <a:t>history</a:t>
            </a:r>
            <a:r>
              <a:rPr lang="en-US" dirty="0"/>
              <a:t>: </a:t>
            </a:r>
            <a:r>
              <a:rPr lang="en-US" dirty="0" smtClean="0"/>
              <a:t>as </a:t>
            </a:r>
            <a:r>
              <a:rPr lang="en-US" dirty="0"/>
              <a:t>long as computing </a:t>
            </a:r>
            <a:endParaRPr lang="en-US" dirty="0" smtClean="0"/>
          </a:p>
          <a:p>
            <a:pPr marL="361945" lvl="1" indent="-342900">
              <a:buFont typeface="Arial" charset="0"/>
              <a:buChar char="•"/>
            </a:pPr>
            <a:endParaRPr lang="en-US" dirty="0" smtClean="0"/>
          </a:p>
          <a:p>
            <a:pPr marL="361945" lvl="1" indent="-342900">
              <a:buFont typeface="Arial" charset="0"/>
              <a:buChar char="•"/>
            </a:pPr>
            <a:r>
              <a:rPr lang="en-US" dirty="0" smtClean="0"/>
              <a:t>You use </a:t>
            </a:r>
            <a:r>
              <a:rPr lang="en-US" dirty="0"/>
              <a:t>DSLs </a:t>
            </a:r>
            <a:r>
              <a:rPr lang="en-US" dirty="0" smtClean="0"/>
              <a:t>on </a:t>
            </a:r>
            <a:r>
              <a:rPr lang="en-US" dirty="0"/>
              <a:t>daily basis</a:t>
            </a:r>
          </a:p>
          <a:p>
            <a:pPr marL="361945" lvl="1" indent="-342900">
              <a:buFont typeface="Arial" charset="0"/>
              <a:buChar char="•"/>
            </a:pPr>
            <a:endParaRPr lang="en-US" b="1" dirty="0" smtClean="0"/>
          </a:p>
          <a:p>
            <a:pPr marL="361945" lvl="1"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of DSLs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252291" y="1268760"/>
            <a:ext cx="3240360" cy="1780766"/>
          </a:xfrm>
          <a:prstGeom prst="rect">
            <a:avLst/>
          </a:prstGeom>
        </p:spPr>
      </p:pic>
      <p:sp>
        <p:nvSpPr>
          <p:cNvPr id="7" name="Textfeld 6"/>
          <p:cNvSpPr txBox="1"/>
          <p:nvPr/>
        </p:nvSpPr>
        <p:spPr>
          <a:xfrm>
            <a:off x="825959"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667" y="1268761"/>
            <a:ext cx="2520280" cy="1770582"/>
          </a:xfrm>
          <a:prstGeom prst="rect">
            <a:avLst/>
          </a:prstGeom>
        </p:spPr>
      </p:pic>
      <p:sp>
        <p:nvSpPr>
          <p:cNvPr id="9" name="Textfeld 8"/>
          <p:cNvSpPr txBox="1"/>
          <p:nvPr/>
        </p:nvSpPr>
        <p:spPr>
          <a:xfrm>
            <a:off x="3850295"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345" y="1268760"/>
            <a:ext cx="2385514" cy="1770582"/>
          </a:xfrm>
          <a:prstGeom prst="rect">
            <a:avLst/>
          </a:prstGeom>
        </p:spPr>
      </p:pic>
      <p:sp>
        <p:nvSpPr>
          <p:cNvPr id="11" name="Textfeld 10"/>
          <p:cNvSpPr txBox="1"/>
          <p:nvPr/>
        </p:nvSpPr>
        <p:spPr>
          <a:xfrm>
            <a:off x="6545590"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553582"/>
            <a:ext cx="3240360" cy="1785438"/>
          </a:xfrm>
          <a:prstGeom prst="rect">
            <a:avLst/>
          </a:prstGeom>
        </p:spPr>
      </p:pic>
      <p:sp>
        <p:nvSpPr>
          <p:cNvPr id="13" name="Textfeld 12"/>
          <p:cNvSpPr txBox="1"/>
          <p:nvPr/>
        </p:nvSpPr>
        <p:spPr>
          <a:xfrm>
            <a:off x="825188"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002" y="4325708"/>
            <a:ext cx="2520280" cy="324392"/>
          </a:xfrm>
          <a:prstGeom prst="rect">
            <a:avLst/>
          </a:prstGeom>
        </p:spPr>
      </p:pic>
      <p:sp>
        <p:nvSpPr>
          <p:cNvPr id="15" name="Textfeld 14"/>
          <p:cNvSpPr txBox="1"/>
          <p:nvPr/>
        </p:nvSpPr>
        <p:spPr>
          <a:xfrm>
            <a:off x="3847898"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434605" y="3669289"/>
            <a:ext cx="2314629" cy="1703927"/>
          </a:xfrm>
          <a:prstGeom prst="rect">
            <a:avLst/>
          </a:prstGeom>
        </p:spPr>
      </p:pic>
      <p:sp>
        <p:nvSpPr>
          <p:cNvPr id="19" name="Textfeld 18"/>
          <p:cNvSpPr txBox="1"/>
          <p:nvPr/>
        </p:nvSpPr>
        <p:spPr>
          <a:xfrm>
            <a:off x="6510147"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8"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Towards Language-Oriented Modeling </a:t>
            </a:r>
            <a:r>
              <a:rPr lang="en-US" dirty="0">
                <a:solidFill>
                  <a:srgbClr val="FFFFFF"/>
                </a:solidFill>
              </a:rPr>
              <a:t>– B. Combemale (Univ. Rennes 1) – May 3</a:t>
            </a:r>
            <a:r>
              <a:rPr lang="en-US" baseline="30000" dirty="0">
                <a:solidFill>
                  <a:srgbClr val="FFFFFF"/>
                </a:solidFill>
              </a:rPr>
              <a:t>rd</a:t>
            </a:r>
            <a:r>
              <a:rPr lang="en-US" dirty="0">
                <a:solidFill>
                  <a:srgbClr val="FFFFFF"/>
                </a:solidFill>
              </a:rPr>
              <a:t>, 2017</a:t>
            </a:r>
            <a:endParaRPr lang="fr-FR" dirty="0">
              <a:solidFill>
                <a:srgbClr val="FFFFFF"/>
              </a:solidFill>
            </a:endParaRPr>
          </a:p>
        </p:txBody>
      </p:sp>
    </p:spTree>
    <p:extLst>
      <p:ext uri="{BB962C8B-B14F-4D97-AF65-F5344CB8AC3E}">
        <p14:creationId xmlns:p14="http://schemas.microsoft.com/office/powerpoint/2010/main" val="67915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13</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08104"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Language</a:t>
            </a:r>
            <a:r>
              <a:rPr lang="fr-FR" dirty="0"/>
              <a:t> Design and </a:t>
            </a:r>
            <a:r>
              <a:rPr lang="fr-FR" dirty="0" err="1"/>
              <a:t>Implementation</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14</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GEMOC Studio,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r>
              <a:rPr lang="en-US" dirty="0" smtClean="0"/>
              <a:t>, </a:t>
            </a:r>
            <a:r>
              <a:rPr lang="en-US" dirty="0" err="1" smtClean="0"/>
              <a:t>Monticore</a:t>
            </a:r>
            <a:r>
              <a:rPr lang="en-US" dirty="0" smtClean="0"/>
              <a:t>, </a:t>
            </a:r>
            <a:r>
              <a:rPr lang="en-US" dirty="0" err="1" smtClean="0"/>
              <a:t>Melange</a:t>
            </a:r>
            <a:r>
              <a:rPr lang="en-US" dirty="0" smtClean="0"/>
              <a:t>, </a:t>
            </a:r>
            <a:r>
              <a:rPr lang="en-US" dirty="0" err="1" smtClean="0"/>
              <a:t>Kermeta</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6"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Towards Language-Oriented Modeling </a:t>
            </a:r>
            <a:r>
              <a:rPr lang="en-US" dirty="0">
                <a:solidFill>
                  <a:srgbClr val="FFFFFF"/>
                </a:solidFill>
              </a:rPr>
              <a:t>– B. Combemale (Univ. Rennes 1) – May 3</a:t>
            </a:r>
            <a:r>
              <a:rPr lang="en-US" baseline="30000" dirty="0">
                <a:solidFill>
                  <a:srgbClr val="FFFFFF"/>
                </a:solidFill>
              </a:rPr>
              <a:t>rd</a:t>
            </a:r>
            <a:r>
              <a:rPr lang="en-US" dirty="0">
                <a:solidFill>
                  <a:srgbClr val="FFFFFF"/>
                </a:solidFill>
              </a:rPr>
              <a:t>, 2017</a:t>
            </a:r>
            <a:endParaRPr lang="fr-FR" dirty="0">
              <a:solidFill>
                <a:srgbClr val="FFFFFF"/>
              </a:solidFill>
            </a:endParaRPr>
          </a:p>
        </p:txBody>
      </p:sp>
    </p:spTree>
    <p:extLst>
      <p:ext uri="{BB962C8B-B14F-4D97-AF65-F5344CB8AC3E}">
        <p14:creationId xmlns:p14="http://schemas.microsoft.com/office/powerpoint/2010/main" val="2139816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16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State of the art</a:t>
            </a:r>
            <a:endParaRPr lang="en-US" kern="0" dirty="0"/>
          </a:p>
        </p:txBody>
      </p:sp>
      <p:pic>
        <p:nvPicPr>
          <p:cNvPr id="15" name="Imag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dirty="0" smtClean="0">
                <a:solidFill>
                  <a:srgbClr val="FFFFFF"/>
                </a:solidFill>
                <a:cs typeface="Arial"/>
              </a:rPr>
              <a:t>- </a:t>
            </a:r>
            <a:fld id="{CCD8A327-4A42-4F42-8894-A6F43B7F265B}" type="slidenum">
              <a:rPr lang="fr-FR" smtClean="0">
                <a:solidFill>
                  <a:srgbClr val="FFFFFF"/>
                </a:solidFill>
                <a:cs typeface="Arial"/>
              </a:rPr>
              <a:pPr>
                <a:defRPr/>
              </a:pPr>
              <a:t>17</a:t>
            </a:fld>
            <a:endParaRPr lang="fr-FR" dirty="0">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126876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fr-FR" sz="5600" b="1" i="1" dirty="0" smtClean="0">
                <a:solidFill>
                  <a:srgbClr val="000000"/>
                </a:solidFill>
                <a:latin typeface="Arial" charset="0"/>
                <a:ea typeface="ＭＳ Ｐゴシック" charset="-128"/>
                <a:cs typeface="Arial"/>
              </a:rPr>
              <a:t>"A </a:t>
            </a:r>
            <a:r>
              <a:rPr lang="fr-FR" sz="5600" b="1" i="1" dirty="0" err="1" smtClean="0">
                <a:solidFill>
                  <a:srgbClr val="000000"/>
                </a:solidFill>
                <a:latin typeface="Arial" charset="0"/>
                <a:ea typeface="ＭＳ Ｐゴシック" charset="-128"/>
                <a:cs typeface="Arial"/>
              </a:rPr>
              <a:t>clear</a:t>
            </a:r>
            <a:r>
              <a:rPr lang="fr-FR" sz="5600" b="1" i="1" dirty="0" smtClean="0">
                <a:solidFill>
                  <a:srgbClr val="000000"/>
                </a:solidFill>
                <a:latin typeface="Arial" charset="0"/>
                <a:ea typeface="ＭＳ Ｐゴシック" charset="-128"/>
                <a:cs typeface="Arial"/>
              </a:rPr>
              <a:t> challenge, </a:t>
            </a:r>
            <a:r>
              <a:rPr lang="fr-FR" sz="5600" b="1" i="1" dirty="0" err="1" smtClean="0">
                <a:solidFill>
                  <a:srgbClr val="000000"/>
                </a:solidFill>
                <a:latin typeface="Arial" charset="0"/>
                <a:ea typeface="ＭＳ Ｐゴシック" charset="-128"/>
                <a:cs typeface="Arial"/>
              </a:rPr>
              <a:t>then</a:t>
            </a:r>
            <a:r>
              <a:rPr lang="fr-FR" sz="5600" b="1" i="1" dirty="0" smtClean="0">
                <a:solidFill>
                  <a:srgbClr val="000000"/>
                </a:solidFill>
                <a:latin typeface="Arial" charset="0"/>
                <a:ea typeface="ＭＳ Ｐゴシック" charset="-128"/>
                <a:cs typeface="Arial"/>
              </a:rPr>
              <a:t>, </a:t>
            </a:r>
            <a:r>
              <a:rPr lang="fr-FR" sz="5600" b="1" i="1" dirty="0" err="1" smtClean="0">
                <a:solidFill>
                  <a:srgbClr val="000000"/>
                </a:solidFill>
                <a:latin typeface="Arial" charset="0"/>
                <a:ea typeface="ＭＳ Ｐゴシック" charset="-128"/>
                <a:cs typeface="Arial"/>
              </a:rPr>
              <a:t>is</a:t>
            </a:r>
            <a:r>
              <a:rPr lang="fr-FR" sz="5600" b="1" i="1" dirty="0" smtClean="0">
                <a:solidFill>
                  <a:srgbClr val="000000"/>
                </a:solidFill>
                <a:latin typeface="Arial" charset="0"/>
                <a:ea typeface="ＭＳ Ｐゴシック" charset="-128"/>
                <a:cs typeface="Arial"/>
              </a:rPr>
              <a:t> how to </a:t>
            </a:r>
            <a:r>
              <a:rPr lang="fr-FR" sz="5600" b="1" i="1" dirty="0" err="1" smtClean="0">
                <a:solidFill>
                  <a:srgbClr val="000000"/>
                </a:solidFill>
                <a:latin typeface="Arial" charset="0"/>
                <a:ea typeface="ＭＳ Ｐゴシック" charset="-128"/>
                <a:cs typeface="Arial"/>
              </a:rPr>
              <a:t>integrate</a:t>
            </a:r>
            <a:r>
              <a:rPr lang="fr-FR" sz="5600" b="1" i="1" dirty="0" smtClean="0">
                <a:solidFill>
                  <a:srgbClr val="000000"/>
                </a:solidFill>
                <a:latin typeface="Arial" charset="0"/>
                <a:ea typeface="ＭＳ Ｐゴシック" charset="-128"/>
                <a:cs typeface="Arial"/>
              </a:rPr>
              <a:t> multiple </a:t>
            </a:r>
            <a:r>
              <a:rPr lang="fr-FR" sz="5600" b="1" i="1" dirty="0" err="1" smtClean="0">
                <a:solidFill>
                  <a:srgbClr val="000000"/>
                </a:solidFill>
                <a:latin typeface="Arial" charset="0"/>
                <a:ea typeface="ＭＳ Ｐゴシック" charset="-128"/>
                <a:cs typeface="Arial"/>
              </a:rPr>
              <a:t>DSLs</a:t>
            </a:r>
            <a:r>
              <a:rPr lang="fr-FR" sz="5600" b="1" i="1" dirty="0" smtClean="0">
                <a:solidFill>
                  <a:srgbClr val="000000"/>
                </a:solidFill>
                <a:latin typeface="Arial" charset="0"/>
                <a:ea typeface="ＭＳ Ｐゴシック" charset="-128"/>
                <a:cs typeface="Arial"/>
              </a:rPr>
              <a:t>."</a:t>
            </a:r>
            <a:endParaRPr lang="fr-FR" sz="5600" b="1" i="1" dirty="0">
              <a:solidFill>
                <a:srgbClr val="000000"/>
              </a:solidFill>
              <a:latin typeface="Arial" charset="0"/>
              <a:ea typeface="ＭＳ Ｐゴシック" charset="-128"/>
              <a:cs typeface="Arial"/>
            </a:endParaRPr>
          </a:p>
        </p:txBody>
      </p:sp>
      <p:sp>
        <p:nvSpPr>
          <p:cNvPr id="6"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Towards Language-Oriented Modeling </a:t>
            </a:r>
            <a:r>
              <a:rPr lang="en-US" dirty="0">
                <a:solidFill>
                  <a:srgbClr val="FFFFFF"/>
                </a:solidFill>
              </a:rPr>
              <a:t>– B. Combemale (Univ. Rennes 1) – May 3</a:t>
            </a:r>
            <a:r>
              <a:rPr lang="en-US" baseline="30000" dirty="0">
                <a:solidFill>
                  <a:srgbClr val="FFFFFF"/>
                </a:solidFill>
              </a:rPr>
              <a:t>rd</a:t>
            </a:r>
            <a:r>
              <a:rPr lang="en-US" dirty="0">
                <a:solidFill>
                  <a:srgbClr val="FFFFFF"/>
                </a:solidFill>
              </a:rPr>
              <a:t>, 2017</a:t>
            </a:r>
            <a:endParaRPr lang="fr-FR" dirty="0">
              <a:solidFill>
                <a:srgbClr val="FFFFFF"/>
              </a:solidFill>
            </a:endParaRPr>
          </a:p>
        </p:txBody>
      </p:sp>
    </p:spTree>
    <p:extLst>
      <p:ext uri="{BB962C8B-B14F-4D97-AF65-F5344CB8AC3E}">
        <p14:creationId xmlns:p14="http://schemas.microsoft.com/office/powerpoint/2010/main" val="1807959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18</a:t>
            </a:fld>
            <a:endParaRPr lang="fr-FR"/>
          </a:p>
        </p:txBody>
      </p:sp>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19</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 (~)</a:t>
            </a:r>
            <a:endParaRPr lang="en-US" dirty="0"/>
          </a:p>
        </p:txBody>
      </p:sp>
      <p:sp>
        <p:nvSpPr>
          <p:cNvPr id="3" name="Fußzeilenplatzhalter 2"/>
          <p:cNvSpPr>
            <a:spLocks noGrp="1"/>
          </p:cNvSpPr>
          <p:nvPr>
            <p:ph type="ftr" sz="quarter" idx="15"/>
          </p:nvPr>
        </p:nvSpPr>
        <p:spPr/>
        <p:txBody>
          <a:bodyPr/>
          <a:lstStyle/>
          <a:p>
            <a:r>
              <a:rPr lang="en-US" dirty="0" smtClean="0"/>
              <a:t>GEMOC Studio Tutorial </a:t>
            </a:r>
            <a:r>
              <a:rPr lang="mr-IN" dirty="0" smtClean="0"/>
              <a:t>–</a:t>
            </a:r>
            <a:r>
              <a:rPr lang="en-US" dirty="0" smtClean="0"/>
              <a:t> June, 2017 </a:t>
            </a:r>
            <a:r>
              <a:rPr lang="mr-IN" dirty="0" smtClean="0"/>
              <a:t>–</a:t>
            </a:r>
            <a:r>
              <a:rPr lang="fr-FR" dirty="0" smtClean="0"/>
              <a:t> Benoit </a:t>
            </a:r>
            <a:r>
              <a:rPr lang="fr-FR" dirty="0" err="1" smtClean="0"/>
              <a:t>Combemale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github.com/gemoc/ICSA2017Tutorial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u="sng" dirty="0" smtClean="0">
                <a:solidFill>
                  <a:schemeClr val="bg2"/>
                </a:solidFill>
                <a:hlinkClick r:id="rId3"/>
              </a:rPr>
              <a:t>https</a:t>
            </a:r>
            <a:r>
              <a:rPr lang="en-US" sz="1600" u="sng" dirty="0">
                <a:solidFill>
                  <a:schemeClr val="bg2"/>
                </a:solidFill>
                <a:hlinkClick r:id="rId3"/>
              </a:rPr>
              <a:t>://</a:t>
            </a:r>
            <a:r>
              <a:rPr lang="en-US" sz="1600" u="sng" dirty="0" smtClean="0">
                <a:solidFill>
                  <a:schemeClr val="bg2"/>
                </a:solidFill>
                <a:hlinkClick r:id="rId3"/>
              </a:rPr>
              <a:t>github.com/gemoc/ICSA2017Tutorial/blob/master/readme-</a:t>
            </a:r>
            <a:r>
              <a:rPr lang="en-US" sz="1800" b="1" u="sng" dirty="0" smtClean="0">
                <a:solidFill>
                  <a:schemeClr val="bg2"/>
                </a:solidFill>
                <a:hlinkClick r:id="rId3"/>
              </a:rPr>
              <a:t>mcgill</a:t>
            </a:r>
            <a:r>
              <a:rPr lang="en-US" sz="1600" u="sng" dirty="0" smtClean="0">
                <a:solidFill>
                  <a:schemeClr val="bg2"/>
                </a:solidFill>
                <a:hlinkClick r:id="rId3"/>
              </a:rPr>
              <a:t>.md</a:t>
            </a:r>
            <a:endParaRPr lang="en-US" sz="1600" u="sng" dirty="0" smtClean="0">
              <a:solidFill>
                <a:schemeClr val="bg2"/>
              </a:solidFill>
            </a:endParaRPr>
          </a:p>
          <a:p>
            <a:pPr>
              <a:buFont typeface="Arial" charset="0"/>
              <a:buChar char="•"/>
            </a:pPr>
            <a:r>
              <a:rPr lang="en-US" sz="1600" u="sng" dirty="0">
                <a:solidFill>
                  <a:schemeClr val="bg2"/>
                </a:solidFill>
              </a:rPr>
              <a:t>https://</a:t>
            </a:r>
            <a:r>
              <a:rPr lang="en-US" sz="1600" u="sng" dirty="0" err="1">
                <a:solidFill>
                  <a:schemeClr val="bg2"/>
                </a:solidFill>
              </a:rPr>
              <a:t>github.com</a:t>
            </a:r>
            <a:r>
              <a:rPr lang="en-US" sz="1600" u="sng" dirty="0">
                <a:solidFill>
                  <a:schemeClr val="bg2"/>
                </a:solidFill>
              </a:rPr>
              <a:t>/</a:t>
            </a:r>
            <a:r>
              <a:rPr lang="en-US" sz="1600" u="sng" dirty="0" err="1">
                <a:solidFill>
                  <a:schemeClr val="bg2"/>
                </a:solidFill>
              </a:rPr>
              <a:t>gemoc</a:t>
            </a:r>
            <a:r>
              <a:rPr lang="en-US" sz="1600" u="sng" dirty="0">
                <a:solidFill>
                  <a:schemeClr val="bg2"/>
                </a:solidFill>
              </a:rPr>
              <a:t>/ICSA2017Tutorial/blob/master/slides/tutorial-</a:t>
            </a:r>
            <a:r>
              <a:rPr lang="en-US" sz="1800" b="1" u="sng" dirty="0" err="1">
                <a:solidFill>
                  <a:schemeClr val="bg2"/>
                </a:solidFill>
              </a:rPr>
              <a:t>mcgill</a:t>
            </a:r>
            <a:r>
              <a:rPr lang="en-US" sz="1600" u="sng" dirty="0">
                <a:solidFill>
                  <a:schemeClr val="bg2"/>
                </a:solidFill>
              </a:rPr>
              <a:t>-</a:t>
            </a:r>
            <a:r>
              <a:rPr lang="en-US" sz="1600" u="sng" dirty="0" err="1">
                <a:solidFill>
                  <a:schemeClr val="bg2"/>
                </a:solidFill>
              </a:rPr>
              <a:t>slides.pptx</a:t>
            </a:r>
            <a:endParaRPr lang="en-US" sz="1600" u="sng" dirty="0">
              <a:solidFill>
                <a:schemeClr val="bg2"/>
              </a:solidFill>
            </a:endParaRPr>
          </a:p>
        </p:txBody>
      </p:sp>
    </p:spTree>
    <p:extLst>
      <p:ext uri="{BB962C8B-B14F-4D97-AF65-F5344CB8AC3E}">
        <p14:creationId xmlns:p14="http://schemas.microsoft.com/office/powerpoint/2010/main" val="741679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20</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a:t>
            </a:r>
            <a:r>
              <a:rPr lang="fr-FR" dirty="0"/>
              <a:t>GEMOC </a:t>
            </a:r>
            <a:r>
              <a:rPr lang="fr-FR" dirty="0" err="1"/>
              <a:t>Research</a:t>
            </a:r>
            <a:r>
              <a:rPr lang="fr-FR" dirty="0"/>
              <a:t> Consortium</a:t>
            </a:r>
          </a:p>
        </p:txBody>
      </p:sp>
      <p:sp>
        <p:nvSpPr>
          <p:cNvPr id="3" name="Espace réservé du contenu 2"/>
          <p:cNvSpPr>
            <a:spLocks noGrp="1"/>
          </p:cNvSpPr>
          <p:nvPr>
            <p:ph idx="1"/>
          </p:nvPr>
        </p:nvSpPr>
        <p:spPr>
          <a:xfrm>
            <a:off x="467544" y="1196752"/>
            <a:ext cx="8352928" cy="5112568"/>
          </a:xfrm>
        </p:spPr>
        <p:txBody>
          <a:bodyPr>
            <a:normAutofit fontScale="77500" lnSpcReduction="20000"/>
          </a:bodyPr>
          <a:lstStyle/>
          <a:p>
            <a:pPr marL="361945" lvl="1" indent="-342900">
              <a:buFont typeface="Arial" charset="0"/>
              <a:buChar char="•"/>
            </a:pPr>
            <a:r>
              <a:rPr lang="en-US" dirty="0" smtClean="0"/>
              <a:t>Technological support for the GEMOC initiative (http://</a:t>
            </a:r>
            <a:r>
              <a:rPr lang="en-US" dirty="0" err="1" smtClean="0"/>
              <a:t>gemoc.org</a:t>
            </a:r>
            <a:r>
              <a:rPr lang="en-US" dirty="0" smtClean="0"/>
              <a:t>)</a:t>
            </a:r>
          </a:p>
          <a:p>
            <a:pPr marL="361945" lvl="1" indent="-342900">
              <a:buFont typeface="Arial" charset="0"/>
              <a:buChar char="•"/>
            </a:pPr>
            <a:endParaRPr lang="en-US" dirty="0"/>
          </a:p>
          <a:p>
            <a:pPr marL="361945" lvl="1" indent="-342900">
              <a:buFont typeface="Arial" charset="0"/>
              <a:buChar char="•"/>
            </a:pPr>
            <a:r>
              <a:rPr lang="en-US" dirty="0" smtClean="0"/>
              <a:t>An </a:t>
            </a:r>
            <a:r>
              <a:rPr lang="en-US" dirty="0"/>
              <a:t>international effort to develop techniques, frameworks, and environments to facilitate the creation, integration, and automated processing of heterogeneous modeling </a:t>
            </a:r>
            <a:r>
              <a:rPr lang="en-US" dirty="0" smtClean="0"/>
              <a:t>languages, aka. </a:t>
            </a:r>
            <a:r>
              <a:rPr lang="en-US" b="1" i="1" dirty="0" smtClean="0"/>
              <a:t>globalization of modeling languages</a:t>
            </a:r>
          </a:p>
          <a:p>
            <a:pPr marL="1076212" lvl="2" indent="-342900">
              <a:buFont typeface="Arial" charset="0"/>
              <a:buChar char="•"/>
            </a:pPr>
            <a:r>
              <a:rPr lang="en-US" dirty="0" smtClean="0"/>
              <a:t>The community: international, academia/industry</a:t>
            </a:r>
          </a:p>
          <a:p>
            <a:pPr marL="1076212" lvl="2" indent="-342900">
              <a:buFont typeface="Arial" charset="0"/>
              <a:buChar char="•"/>
            </a:pPr>
            <a:r>
              <a:rPr lang="en-US" dirty="0" smtClean="0"/>
              <a:t>Different projects</a:t>
            </a:r>
          </a:p>
          <a:p>
            <a:pPr marL="1076212" lvl="2" indent="-342900">
              <a:buFont typeface="Arial" charset="0"/>
              <a:buChar char="•"/>
            </a:pPr>
            <a:r>
              <a:rPr lang="en-US" dirty="0" smtClean="0"/>
              <a:t>The workshop series</a:t>
            </a:r>
          </a:p>
          <a:p>
            <a:pPr marL="1076212" lvl="2" indent="-342900">
              <a:buFont typeface="Arial" charset="0"/>
              <a:buChar char="•"/>
            </a:pPr>
            <a:r>
              <a:rPr lang="en-US" dirty="0" smtClean="0"/>
              <a:t>The GEMOC studio</a:t>
            </a:r>
          </a:p>
          <a:p>
            <a:pPr marL="1438107" lvl="3" indent="-342900">
              <a:buFont typeface="Arial" charset="0"/>
              <a:buChar char="•"/>
            </a:pPr>
            <a:r>
              <a:rPr lang="en-US" dirty="0" smtClean="0"/>
              <a:t>a language workbench to design and coordinate executable modeling languages</a:t>
            </a:r>
          </a:p>
          <a:p>
            <a:pPr marL="1438107" lvl="3" indent="-342900">
              <a:buFont typeface="Arial" charset="0"/>
              <a:buChar char="•"/>
            </a:pPr>
            <a:r>
              <a:rPr lang="en-US" dirty="0" smtClean="0"/>
              <a:t>a modeling workbench with a generic execution framework for simulation, animation, omniscient debugging, concurrency analysis, and coordination. </a:t>
            </a:r>
          </a:p>
          <a:p>
            <a:pPr marL="361945" lvl="1" indent="-342900">
              <a:buFont typeface="Arial" charset="0"/>
              <a:buChar char="•"/>
            </a:pPr>
            <a:endParaRPr lang="en-US" b="1" dirty="0"/>
          </a:p>
          <a:p>
            <a:pPr marL="361945" lvl="1" indent="-342900">
              <a:buFont typeface="Arial" charset="0"/>
              <a:buChar char="•"/>
            </a:pPr>
            <a:r>
              <a:rPr lang="en-US" b="1" dirty="0" smtClean="0"/>
              <a:t>Sustaining </a:t>
            </a:r>
            <a:r>
              <a:rPr lang="en-US" b="1" dirty="0"/>
              <a:t>the 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a:t>
            </a:r>
            <a:r>
              <a:rPr lang="en-US" dirty="0"/>
              <a:t>foster relationships between academia and </a:t>
            </a:r>
            <a:r>
              <a:rPr lang="en-US" dirty="0" smtClean="0"/>
              <a:t>industry</a:t>
            </a:r>
          </a:p>
          <a:p>
            <a:pPr marL="1076212" lvl="2" indent="-342900">
              <a:buFont typeface="Arial" charset="0"/>
              <a:buChar char="•"/>
            </a:pPr>
            <a:r>
              <a:rPr lang="en-US" dirty="0" smtClean="0"/>
              <a:t>To </a:t>
            </a:r>
            <a:r>
              <a:rPr lang="en-US" dirty="0"/>
              <a:t>help industrial transfer and innovation</a:t>
            </a:r>
          </a:p>
          <a:p>
            <a:pPr marL="342900" indent="-342900">
              <a:buFont typeface="Arial" charset="0"/>
              <a:buChar char="•"/>
            </a:pPr>
            <a:endParaRPr lang="en-US" dirty="0"/>
          </a:p>
          <a:p>
            <a:pPr marL="342900" indent="-342900">
              <a:buFont typeface="Arial" charset="0"/>
              <a:buChar char="•"/>
            </a:pPr>
            <a:endParaRPr lang="en-US" dirty="0"/>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22</a:t>
            </a:fld>
            <a:endParaRPr lang="fr-FR"/>
          </a:p>
        </p:txBody>
      </p:sp>
      <p:pic>
        <p:nvPicPr>
          <p:cNvPr id="9" name="Image 8" descr="IconeGemocStudio-tex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674" y="4797152"/>
            <a:ext cx="965320" cy="1200879"/>
          </a:xfrm>
          <a:prstGeom prst="rect">
            <a:avLst/>
          </a:prstGeom>
        </p:spPr>
      </p:pic>
      <p:sp>
        <p:nvSpPr>
          <p:cNvPr id="10" name="Espace réservé du pied de page 2"/>
          <p:cNvSpPr>
            <a:spLocks noGrp="1"/>
          </p:cNvSpPr>
          <p:nvPr/>
        </p:nvSpPr>
        <p:spPr bwMode="white">
          <a:xfrm>
            <a:off x="3244693" y="6525344"/>
            <a:ext cx="5273180"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OSS-based Collaborative Model for R&amp;T, Combemale et al., Oct. 3, 2016</a:t>
            </a:r>
            <a:endParaRPr lang="fr-FR" dirty="0">
              <a:solidFill>
                <a:srgbClr val="FFFFFF"/>
              </a:solidFill>
            </a:endParaRPr>
          </a:p>
        </p:txBody>
      </p:sp>
      <p:pic>
        <p:nvPicPr>
          <p:cNvPr id="15" name="Image 14"/>
          <p:cNvPicPr>
            <a:picLocks noChangeAspect="1"/>
          </p:cNvPicPr>
          <p:nvPr/>
        </p:nvPicPr>
        <p:blipFill>
          <a:blip r:embed="rId3"/>
          <a:stretch>
            <a:fillRect/>
          </a:stretch>
        </p:blipFill>
        <p:spPr>
          <a:xfrm>
            <a:off x="7305756" y="1180759"/>
            <a:ext cx="1721430" cy="404536"/>
          </a:xfrm>
          <a:prstGeom prst="rect">
            <a:avLst/>
          </a:prstGeom>
        </p:spPr>
      </p:pic>
      <p:pic>
        <p:nvPicPr>
          <p:cNvPr id="16" name="Image 15"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Tree>
    <p:extLst>
      <p:ext uri="{BB962C8B-B14F-4D97-AF65-F5344CB8AC3E}">
        <p14:creationId xmlns:p14="http://schemas.microsoft.com/office/powerpoint/2010/main" val="807456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
        <p:nvSpPr>
          <p:cNvPr id="26" name="Rectangle à coins arrondis 25"/>
          <p:cNvSpPr/>
          <p:nvPr/>
        </p:nvSpPr>
        <p:spPr bwMode="auto">
          <a:xfrm>
            <a:off x="6255385" y="1558169"/>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sp>
        <p:nvSpPr>
          <p:cNvPr id="13" name="Espace réservé du pied de page 2"/>
          <p:cNvSpPr>
            <a:spLocks noGrp="1"/>
          </p:cNvSpPr>
          <p:nvPr>
            <p:ph type="ftr" sz="quarter" idx="15"/>
          </p:nvPr>
        </p:nvSpPr>
        <p:spPr>
          <a:xfrm>
            <a:off x="1469892" y="6488113"/>
            <a:ext cx="6918532" cy="273050"/>
          </a:xfrm>
        </p:spPr>
        <p:txBody>
          <a:bodyPr/>
          <a:lstStyle/>
          <a:p>
            <a:r>
              <a:rPr lang="en-US" dirty="0"/>
              <a:t>Omniscient Debugging and Concurrent Execution of Heterogeneous Models, ANR GEMOC (Mar., 2016)</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smtClean="0"/>
              <a:t>The GEMOC studio: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9467"/>
            <a:ext cx="9144000" cy="2581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672" y="953704"/>
            <a:ext cx="1837946" cy="1596949"/>
          </a:xfrm>
          <a:prstGeom prst="rect">
            <a:avLst/>
          </a:prstGeom>
        </p:spPr>
      </p:pic>
    </p:spTree>
    <p:extLst>
      <p:ext uri="{BB962C8B-B14F-4D97-AF65-F5344CB8AC3E}">
        <p14:creationId xmlns:p14="http://schemas.microsoft.com/office/powerpoint/2010/main" val="1967715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sp>
        <p:nvSpPr>
          <p:cNvPr id="13" name="Espace réservé du pied de page 2"/>
          <p:cNvSpPr>
            <a:spLocks noGrp="1"/>
          </p:cNvSpPr>
          <p:nvPr>
            <p:ph type="ftr" sz="quarter" idx="15"/>
          </p:nvPr>
        </p:nvSpPr>
        <p:spPr>
          <a:xfrm>
            <a:off x="1469892" y="6488113"/>
            <a:ext cx="6918532" cy="273050"/>
          </a:xfrm>
        </p:spPr>
        <p:txBody>
          <a:bodyPr/>
          <a:lstStyle/>
          <a:p>
            <a:r>
              <a:rPr lang="en-US" dirty="0"/>
              <a:t>Omniscient Debugging and Concurrent Execution of Heterogeneous Models, ANR GEMOC (Mar., 2016)</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smtClean="0"/>
              <a:t>The GEMOC studio: Major Components</a:t>
            </a:r>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3428"/>
            <a:ext cx="9144000" cy="2341756"/>
          </a:xfrm>
          <a:prstGeom prst="rect">
            <a:avLst/>
          </a:prstGeom>
        </p:spPr>
      </p:pic>
      <p:pic>
        <p:nvPicPr>
          <p:cNvPr id="10" name="Image 9" descr="IconeGemocMod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953704"/>
            <a:ext cx="1424381" cy="1772072"/>
          </a:xfrm>
          <a:prstGeom prst="rect">
            <a:avLst/>
          </a:prstGeom>
        </p:spPr>
      </p:pic>
    </p:spTree>
    <p:extLst>
      <p:ext uri="{BB962C8B-B14F-4D97-AF65-F5344CB8AC3E}">
        <p14:creationId xmlns:p14="http://schemas.microsoft.com/office/powerpoint/2010/main" val="673366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26</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2"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spTree>
    <p:extLst>
      <p:ext uri="{BB962C8B-B14F-4D97-AF65-F5344CB8AC3E}">
        <p14:creationId xmlns:p14="http://schemas.microsoft.com/office/powerpoint/2010/main" val="1941107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27</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2"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sp>
        <p:nvSpPr>
          <p:cNvPr id="10"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Tree>
    <p:extLst>
      <p:ext uri="{BB962C8B-B14F-4D97-AF65-F5344CB8AC3E}">
        <p14:creationId xmlns:p14="http://schemas.microsoft.com/office/powerpoint/2010/main" val="1977143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spTree>
    <p:extLst>
      <p:ext uri="{BB962C8B-B14F-4D97-AF65-F5344CB8AC3E}">
        <p14:creationId xmlns:p14="http://schemas.microsoft.com/office/powerpoint/2010/main" val="183803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Introduction and </a:t>
            </a:r>
            <a:r>
              <a:rPr lang="fr-FR" dirty="0" err="1" smtClean="0"/>
              <a:t>Context</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30</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sp>
        <p:nvSpPr>
          <p:cNvPr id="11"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spTree>
    <p:extLst>
      <p:ext uri="{BB962C8B-B14F-4D97-AF65-F5344CB8AC3E}">
        <p14:creationId xmlns:p14="http://schemas.microsoft.com/office/powerpoint/2010/main" val="251158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spTree>
    <p:extLst>
      <p:ext uri="{BB962C8B-B14F-4D97-AF65-F5344CB8AC3E}">
        <p14:creationId xmlns:p14="http://schemas.microsoft.com/office/powerpoint/2010/main" val="1416165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32</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It’s</a:t>
            </a:r>
            <a:r>
              <a:rPr lang="fr-FR" dirty="0" smtClean="0"/>
              <a:t> </a:t>
            </a:r>
            <a:r>
              <a:rPr lang="fr-FR" dirty="0" err="1" smtClean="0"/>
              <a:t>your</a:t>
            </a:r>
            <a:r>
              <a:rPr lang="fr-FR" dirty="0" smtClean="0"/>
              <a:t> </a:t>
            </a:r>
            <a:r>
              <a:rPr lang="fr-FR" dirty="0" err="1" smtClean="0"/>
              <a:t>turn</a:t>
            </a:r>
            <a:r>
              <a:rPr lang="fr-FR" dirty="0" smtClean="0"/>
              <a:t>!</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spTree>
    <p:extLst>
      <p:ext uri="{BB962C8B-B14F-4D97-AF65-F5344CB8AC3E}">
        <p14:creationId xmlns:p14="http://schemas.microsoft.com/office/powerpoint/2010/main" val="2115309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a:t>
            </a:r>
            <a:r>
              <a:rPr lang="en-US" dirty="0" smtClean="0"/>
              <a:t>execution engine, </a:t>
            </a:r>
          </a:p>
          <a:p>
            <a:pPr marL="1076212" lvl="2" indent="-342900">
              <a:buFont typeface="Arial" charset="0"/>
              <a:buChar char="•"/>
            </a:pPr>
            <a:r>
              <a:rPr lang="en-US" dirty="0"/>
              <a:t>a</a:t>
            </a:r>
            <a:r>
              <a:rPr lang="en-US" dirty="0" smtClean="0"/>
              <a:t> </a:t>
            </a:r>
            <a:r>
              <a:rPr lang="en-US" dirty="0" smtClean="0"/>
              <a:t>graphical model animator,</a:t>
            </a:r>
          </a:p>
          <a:p>
            <a:pPr marL="1076212" lvl="2" indent="-342900">
              <a:buFont typeface="Arial" charset="0"/>
              <a:buChar char="•"/>
            </a:pPr>
            <a:r>
              <a:rPr lang="en-US" dirty="0"/>
              <a:t>a</a:t>
            </a:r>
            <a:r>
              <a:rPr lang="en-US" dirty="0" smtClean="0"/>
              <a:t>n </a:t>
            </a:r>
            <a:r>
              <a:rPr lang="en-US" dirty="0" smtClean="0"/>
              <a:t>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Teaser</a:t>
            </a:r>
            <a:r>
              <a:rPr lang="en-US" sz="1800" dirty="0" smtClean="0"/>
              <a:t>: FSM Example  </a:t>
            </a:r>
          </a:p>
          <a:p>
            <a:pPr marL="342900" indent="-342900">
              <a:buFont typeface="Arial" panose="020B0604020202020204" pitchFamily="34" charset="0"/>
              <a:buChar char="•"/>
            </a:pPr>
            <a:r>
              <a:rPr lang="en-US" sz="1800" dirty="0" smtClean="0"/>
              <a:t>Abstract syntax: </a:t>
            </a:r>
            <a:r>
              <a:rPr lang="en-US" sz="1800" dirty="0" err="1" smtClean="0"/>
              <a:t>Ecore</a:t>
            </a:r>
            <a:r>
              <a:rPr lang="en-US" sz="1800" dirty="0" smtClean="0"/>
              <a:t>, </a:t>
            </a:r>
            <a:r>
              <a:rPr lang="en-US" sz="1800" dirty="0" smtClean="0"/>
              <a:t>OCL</a:t>
            </a:r>
          </a:p>
          <a:p>
            <a:pPr marL="342900" indent="-342900">
              <a:buFont typeface="Arial" panose="020B0604020202020204" pitchFamily="34" charset="0"/>
              <a:buChar char="•"/>
            </a:pPr>
            <a:r>
              <a:rPr lang="en-US" sz="1800" dirty="0" smtClean="0"/>
              <a:t>Graphical concrete syntax</a:t>
            </a:r>
            <a:r>
              <a:rPr lang="en-US" sz="1800" dirty="0" smtClean="0"/>
              <a:t>: Sirius</a:t>
            </a:r>
          </a:p>
          <a:p>
            <a:pPr marL="342900" indent="-342900">
              <a:buFont typeface="Arial" panose="020B0604020202020204" pitchFamily="34" charset="0"/>
              <a:buChar char="•"/>
            </a:pPr>
            <a:r>
              <a:rPr lang="en-US" sz="1800" dirty="0" smtClean="0"/>
              <a:t>Execution semantics: K3/</a:t>
            </a:r>
            <a:r>
              <a:rPr lang="en-US" sz="1800" dirty="0" err="1" smtClean="0"/>
              <a:t>Melange</a:t>
            </a:r>
            <a:endParaRPr lang="en-US" sz="1800" dirty="0"/>
          </a:p>
        </p:txBody>
      </p:sp>
      <p:grpSp>
        <p:nvGrpSpPr>
          <p:cNvPr id="12" name="Groupe 11"/>
          <p:cNvGrpSpPr/>
          <p:nvPr/>
        </p:nvGrpSpPr>
        <p:grpSpPr>
          <a:xfrm>
            <a:off x="5076056" y="2492896"/>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37</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90 min introduction to SLE and 90 min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languages under development.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171" y="3861048"/>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a:t>
            </a:r>
            <a:r>
              <a:rPr lang="fr-FR" dirty="0" smtClean="0"/>
              <a:t>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38</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a:t>
            </a:fld>
            <a:endParaRPr lang="en-US" dirty="0"/>
          </a:p>
        </p:txBody>
      </p:sp>
      <p:sp>
        <p:nvSpPr>
          <p:cNvPr id="5" name="Inhaltsplatzhalter 4"/>
          <p:cNvSpPr>
            <a:spLocks noGrp="1"/>
          </p:cNvSpPr>
          <p:nvPr>
            <p:ph idx="1"/>
          </p:nvPr>
        </p:nvSpPr>
        <p:spPr>
          <a:xfrm>
            <a:off x="467544" y="1196752"/>
            <a:ext cx="8496944" cy="3960440"/>
          </a:xfrm>
        </p:spPr>
        <p:txBody>
          <a:bodyPr>
            <a:normAutofit fontScale="92500" lnSpcReduction="10000"/>
          </a:bodyPr>
          <a:lstStyle/>
          <a:p>
            <a:pPr marL="361945" lvl="1"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61945" lvl="1" indent="-342900">
              <a:spcBef>
                <a:spcPts val="600"/>
              </a:spcBef>
              <a:buFont typeface="Arial" charset="0"/>
              <a:buChar char="•"/>
            </a:pPr>
            <a:endParaRPr lang="en-US" sz="2000" dirty="0" smtClean="0"/>
          </a:p>
          <a:p>
            <a:pPr marL="361945" lvl="1"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61945" lvl="1" indent="-342900">
              <a:spcBef>
                <a:spcPts val="600"/>
              </a:spcBef>
              <a:buFont typeface="Arial" charset="0"/>
              <a:buChar char="•"/>
            </a:pPr>
            <a:endParaRPr lang="en-US" sz="2000" dirty="0" smtClean="0"/>
          </a:p>
          <a:p>
            <a:pPr marL="361945" lvl="1" indent="-342900">
              <a:spcBef>
                <a:spcPts val="600"/>
              </a:spcBef>
              <a:buFont typeface="Arial" charset="0"/>
              <a:buChar char="•"/>
            </a:pPr>
            <a:r>
              <a:rPr lang="en-US" sz="2000" dirty="0" smtClean="0"/>
              <a:t>“A system of symbols and rules used for communication with or between computers”</a:t>
            </a:r>
          </a:p>
          <a:p>
            <a:pPr marL="361945" lvl="1" indent="-342900">
              <a:spcBef>
                <a:spcPts val="600"/>
              </a:spcBef>
              <a:buFont typeface="Arial" charset="0"/>
              <a:buChar char="•"/>
            </a:pPr>
            <a:endParaRPr lang="en-US" sz="2000" dirty="0"/>
          </a:p>
          <a:p>
            <a:pPr marL="361945" lvl="1"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41</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42</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1818902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43</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46</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48</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51</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53</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54</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a:t>
            </a:r>
            <a:r>
              <a:rPr lang="en-US" dirty="0" smtClean="0"/>
              <a:t>interpreter</a:t>
            </a:r>
            <a:endParaRPr lang="en-US" dirty="0" smtClean="0"/>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a:t>
            </a:r>
            <a:r>
              <a:rPr lang="en-US" dirty="0" smtClean="0"/>
              <a:t>to the </a:t>
            </a:r>
            <a:r>
              <a:rPr lang="en-US" dirty="0" err="1" smtClean="0"/>
              <a:t>Ecore</a:t>
            </a:r>
            <a:r>
              <a:rPr lang="en-US" dirty="0" smtClean="0"/>
              <a:t> </a:t>
            </a:r>
            <a:r>
              <a:rPr lang="en-US" dirty="0" err="1" smtClean="0"/>
              <a:t>metamodel</a:t>
            </a:r>
            <a:r>
              <a:rPr lang="en-US" dirty="0" smtClean="0"/>
              <a:t> enables adding </a:t>
            </a:r>
            <a:r>
              <a:rPr lang="en-US" dirty="0" smtClean="0"/>
              <a:t>behavior to </a:t>
            </a:r>
            <a:r>
              <a:rPr lang="en-US" dirty="0" smtClean="0"/>
              <a:t>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t>
            </a:r>
            <a:r>
              <a:rPr lang="en-US" dirty="0" smtClean="0"/>
              <a:t>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t>
            </a:r>
            <a:r>
              <a:rPr lang="en-US" dirty="0" smtClean="0"/>
              <a:t>assembly: compose </a:t>
            </a:r>
            <a:r>
              <a:rPr lang="en-US" dirty="0" smtClean="0"/>
              <a:t>static metamodel (Ecore) with dynamic aspects (Kermeta) to generate a language </a:t>
            </a:r>
            <a:r>
              <a:rPr lang="en-US" dirty="0" smtClean="0"/>
              <a:t>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58</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a:t>
            </a:fld>
            <a:endParaRPr lang="en-US" dirty="0"/>
          </a:p>
        </p:txBody>
      </p:sp>
      <p:sp>
        <p:nvSpPr>
          <p:cNvPr id="5" name="Inhaltsplatzhalter 4"/>
          <p:cNvSpPr>
            <a:spLocks noGrp="1"/>
          </p:cNvSpPr>
          <p:nvPr>
            <p:ph idx="1"/>
          </p:nvPr>
        </p:nvSpPr>
        <p:spPr>
          <a:xfrm>
            <a:off x="179512" y="1196752"/>
            <a:ext cx="8568952" cy="4896544"/>
          </a:xfrm>
        </p:spPr>
        <p:txBody>
          <a:bodyPr/>
          <a:lstStyle/>
          <a:p>
            <a:endParaRPr lang="en-US" sz="2800" b="1" dirty="0" smtClean="0"/>
          </a:p>
          <a:p>
            <a:pPr lvl="1" indent="0">
              <a:buNone/>
            </a:pPr>
            <a:r>
              <a:rPr lang="en-US" sz="32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64</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65</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66</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67</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68</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a:t>
            </a:fld>
            <a:endParaRPr lang="en-US" dirty="0"/>
          </a:p>
        </p:txBody>
      </p:sp>
      <p:pic>
        <p:nvPicPr>
          <p:cNvPr id="18" name="Espace réservé du contenu 4" descr="TM-22.png"/>
          <p:cNvPicPr>
            <a:picLocks noChangeAspect="1"/>
          </p:cNvPicPr>
          <p:nvPr/>
        </p:nvPicPr>
        <p:blipFill>
          <a:blip r:embed="rId3"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7</a:t>
            </a:fld>
            <a:endParaRPr lang="en-US"/>
          </a:p>
        </p:txBody>
      </p:sp>
      <p:pic>
        <p:nvPicPr>
          <p:cNvPr id="20" name="Image 2" descr="InitialConfi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3" name="Image 9" descr="orange.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28" name="Image 14" descr="Capture d’écran 2012-10-22 à 23.38.4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71</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72</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73</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74</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75</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76</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77</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78</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79</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Inhaltsplatzhalter 4"/>
          <p:cNvSpPr>
            <a:spLocks noGrp="1"/>
          </p:cNvSpPr>
          <p:nvPr>
            <p:ph idx="1"/>
          </p:nvPr>
        </p:nvSpPr>
        <p:spPr/>
        <p:txBody>
          <a:bodyPr/>
          <a:lstStyle/>
          <a:p>
            <a:pPr marL="361945" lvl="1"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80</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81</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82</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83</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a:t>
            </a:r>
            <a:r>
              <a:rPr lang="en-US" sz="1800" dirty="0" smtClean="0"/>
              <a:t>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a:t>
            </a:r>
            <a:r>
              <a:rPr lang="en-US" sz="1800" dirty="0" smtClean="0"/>
              <a:t>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84</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85</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86</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87</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88</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89</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546289"/>
            <a:ext cx="3744416" cy="374441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
        <p:nvSpPr>
          <p:cNvPr id="5" name="Inhaltsplatzhalter 4"/>
          <p:cNvSpPr>
            <a:spLocks noGrp="1"/>
          </p:cNvSpPr>
          <p:nvPr>
            <p:ph idx="1"/>
          </p:nvPr>
        </p:nvSpPr>
        <p:spPr/>
        <p:txBody>
          <a:bodyPr/>
          <a:lstStyle/>
          <a:p>
            <a:pPr marL="361945" lvl="1" indent="-342900">
              <a:buFont typeface="Arial" charset="0"/>
              <a:buChar char="•"/>
            </a:pPr>
            <a:r>
              <a:rPr lang="en-US" dirty="0"/>
              <a:t>Not targeted to a </a:t>
            </a:r>
            <a:r>
              <a:rPr lang="en-US" b="1" dirty="0"/>
              <a:t>particular kind of problem</a:t>
            </a:r>
            <a:r>
              <a:rPr lang="en-US" dirty="0"/>
              <a:t>, but to any </a:t>
            </a:r>
            <a:r>
              <a:rPr lang="en-US" dirty="0" smtClean="0"/>
              <a:t>kind </a:t>
            </a:r>
            <a:r>
              <a:rPr lang="en-US" dirty="0"/>
              <a:t>of software </a:t>
            </a:r>
            <a:r>
              <a:rPr lang="en-US" dirty="0" smtClean="0"/>
              <a:t>problems</a:t>
            </a:r>
          </a:p>
          <a:p>
            <a:pPr marL="342900" indent="-342900">
              <a:buFont typeface="Arial" charset="0"/>
              <a:buChar char="•"/>
            </a:pPr>
            <a:endParaRPr lang="en-US" dirty="0" smtClean="0"/>
          </a:p>
          <a:p>
            <a:pPr marL="361945" lvl="1" indent="-342900">
              <a:buFont typeface="Arial" charset="0"/>
              <a:buChar char="•"/>
            </a:pPr>
            <a:r>
              <a:rPr lang="en-US" dirty="0" smtClean="0"/>
              <a:t>Flexibility comes at a price</a:t>
            </a:r>
          </a:p>
          <a:p>
            <a:pPr marL="1076212" lvl="2" indent="-342900">
              <a:buFont typeface="Arial" charset="0"/>
              <a:buChar char="•"/>
            </a:pPr>
            <a:r>
              <a:rPr lang="en-US" dirty="0" smtClean="0"/>
              <a:t>Conceptual gap</a:t>
            </a:r>
          </a:p>
          <a:p>
            <a:pPr marL="1076212" lvl="2" indent="-342900">
              <a:buFont typeface="Arial" charset="0"/>
              <a:buChar char="•"/>
            </a:pPr>
            <a:r>
              <a:rPr lang="en-US" dirty="0" smtClean="0"/>
              <a:t>Accidental complexity</a:t>
            </a:r>
          </a:p>
          <a:p>
            <a:pPr marL="1076212" lvl="2" indent="-342900">
              <a:buFont typeface="Arial" charset="0"/>
              <a:buChar char="•"/>
            </a:pPr>
            <a:r>
              <a:rPr lang="en-US" dirty="0" smtClean="0"/>
              <a:t>Maintenance, evolution</a:t>
            </a:r>
          </a:p>
          <a:p>
            <a:pPr marL="1076212" lvl="2" indent="-342900">
              <a:buFont typeface="Arial" charset="0"/>
              <a:buChar char="•"/>
            </a:pPr>
            <a:endParaRPr lang="en-US" dirty="0"/>
          </a:p>
          <a:p>
            <a:pPr marL="361945" lvl="1" indent="-342900">
              <a:buFont typeface="Arial" charset="0"/>
              <a:buChar char="•"/>
            </a:pPr>
            <a:r>
              <a:rPr lang="en-US" dirty="0" smtClean="0"/>
              <a:t>Not necessary for many problems</a:t>
            </a:r>
          </a:p>
          <a:p>
            <a:pPr marL="1076212" lvl="2" indent="-342900">
              <a:buFont typeface="Arial" charset="0"/>
              <a:buChar char="•"/>
            </a:pPr>
            <a:endParaRPr lang="en-US" dirty="0" smtClean="0"/>
          </a:p>
          <a:p>
            <a:pPr marL="1076212" lvl="2" indent="-342900">
              <a:buFont typeface="Arial" charset="0"/>
              <a:buChar char="•"/>
            </a:pPr>
            <a:endParaRPr lang="en-US" dirty="0"/>
          </a:p>
        </p:txBody>
      </p:sp>
    </p:spTree>
    <p:extLst>
      <p:ext uri="{BB962C8B-B14F-4D97-AF65-F5344CB8AC3E}">
        <p14:creationId xmlns:p14="http://schemas.microsoft.com/office/powerpoint/2010/main" val="1673573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90</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91</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93</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2307</TotalTime>
  <Words>3796</Words>
  <Application>Microsoft Macintosh PowerPoint</Application>
  <PresentationFormat>Présentation à l'écran (4:3)</PresentationFormat>
  <Paragraphs>901</Paragraphs>
  <Slides>93</Slides>
  <Notes>14</Notes>
  <HiddenSlides>0</HiddenSlides>
  <MMClips>0</MMClips>
  <ScaleCrop>false</ScaleCrop>
  <HeadingPairs>
    <vt:vector size="6" baseType="variant">
      <vt:variant>
        <vt:lpstr>Polices utilisées</vt:lpstr>
      </vt:variant>
      <vt:variant>
        <vt:i4>18</vt:i4>
      </vt:variant>
      <vt:variant>
        <vt:lpstr>Thème</vt:lpstr>
      </vt:variant>
      <vt:variant>
        <vt:i4>15</vt:i4>
      </vt:variant>
      <vt:variant>
        <vt:lpstr>Titres des diapositives</vt:lpstr>
      </vt:variant>
      <vt:variant>
        <vt:i4>93</vt:i4>
      </vt:variant>
    </vt:vector>
  </HeadingPairs>
  <TitlesOfParts>
    <vt:vector size="126" baseType="lpstr">
      <vt:lpstr>Arial Black</vt:lpstr>
      <vt:lpstr>Arial Hebrew</vt:lpstr>
      <vt:lpstr>Arial Rounded MT Bold</vt:lpstr>
      <vt:lpstr>Avenir Roman</vt:lpstr>
      <vt:lpstr>Calibri</vt:lpstr>
      <vt:lpstr>Comic Sans MS</vt:lpstr>
      <vt:lpstr>Courier New</vt:lpstr>
      <vt:lpstr>DejaVu Sans</vt:lpstr>
      <vt:lpstr>Garamond</vt:lpstr>
      <vt:lpstr>Helvetica Neue</vt:lpstr>
      <vt:lpstr>Helvetica Neue Light</vt:lpstr>
      <vt:lpstr>Lohit Hindi</vt:lpstr>
      <vt:lpstr>Lucida Grande</vt:lpstr>
      <vt:lpstr>ＭＳ Ｐゴシック</vt:lpstr>
      <vt:lpstr>StarSymbol</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Présentation PowerPoint</vt:lpstr>
      <vt:lpstr>Tutorial website (~)</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 of DSLs</vt:lpstr>
      <vt:lpstr>Présentation PowerPoint</vt:lpstr>
      <vt:lpstr>Model-driven engineering (MDE)</vt:lpstr>
      <vt:lpstr>Language Design and Implementation</vt:lpstr>
      <vt:lpstr>Software Language Engineering (SLE)</vt:lpstr>
      <vt:lpstr>Présentation PowerPoint</vt:lpstr>
      <vt:lpstr>Présentation PowerPoint</vt:lpstr>
      <vt:lpstr>GEMOC</vt:lpstr>
      <vt:lpstr>Présentation PowerPoint</vt:lpstr>
      <vt:lpstr>Présentation PowerPoint</vt:lpstr>
      <vt:lpstr>The GEMOC initiative</vt:lpstr>
      <vt:lpstr>The GEMOC Research Consortium</vt:lpstr>
      <vt:lpstr>The GEMOC studio</vt:lpstr>
      <vt:lpstr>The GEMOC studio: Major Components</vt:lpstr>
      <vt:lpstr>The GEMOC studio: Major Components</vt:lpstr>
      <vt:lpstr>The GEMOC Studio</vt:lpstr>
      <vt:lpstr>The GEMOC Studio</vt:lpstr>
      <vt:lpstr>Activity Diagram Debugger</vt:lpstr>
      <vt:lpstr>Activity Diagram Debugger</vt:lpstr>
      <vt:lpstr>Arduino Designer (&amp; Debugger)</vt:lpstr>
      <vt:lpstr>Transformation Lg Debugger</vt:lpstr>
      <vt:lpstr>Behavioral Model Coordination</vt:lpstr>
      <vt:lpstr>It’s your turn!</vt:lpstr>
      <vt:lpstr>This tutorial</vt:lpstr>
      <vt:lpstr>Hands on - content</vt:lpstr>
      <vt:lpstr>You will learn how to</vt:lpstr>
      <vt:lpstr>A few notes on the tutorial </vt:lpstr>
      <vt:lpstr>Running the FSM Example</vt:lpstr>
      <vt:lpstr>Présentation PowerPoint</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vector>
  </TitlesOfParts>
  <Manager/>
  <Company>INRIA</Company>
  <LinksUpToDate>false</LinksUpToDate>
  <SharedDoc>false</SharedDoc>
  <HyperlinkBase/>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2802</cp:revision>
  <cp:lastPrinted>2016-03-17T10:26:00Z</cp:lastPrinted>
  <dcterms:created xsi:type="dcterms:W3CDTF">2014-09-08T10:04:47Z</dcterms:created>
  <dcterms:modified xsi:type="dcterms:W3CDTF">2017-06-08T12:24:51Z</dcterms:modified>
  <cp:category/>
</cp:coreProperties>
</file>